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60" r:id="rId3"/>
    <p:sldId id="276" r:id="rId4"/>
    <p:sldId id="259" r:id="rId5"/>
    <p:sldId id="277" r:id="rId6"/>
    <p:sldId id="278" r:id="rId7"/>
    <p:sldId id="279" r:id="rId8"/>
    <p:sldId id="281" r:id="rId9"/>
    <p:sldId id="294" r:id="rId10"/>
    <p:sldId id="295" r:id="rId11"/>
    <p:sldId id="296" r:id="rId12"/>
    <p:sldId id="282" r:id="rId13"/>
    <p:sldId id="287" r:id="rId14"/>
    <p:sldId id="289" r:id="rId15"/>
    <p:sldId id="290" r:id="rId16"/>
    <p:sldId id="291" r:id="rId17"/>
    <p:sldId id="292" r:id="rId18"/>
    <p:sldId id="297" r:id="rId19"/>
    <p:sldId id="29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8F5"/>
    <a:srgbClr val="404040"/>
    <a:srgbClr val="BEC4D4"/>
    <a:srgbClr val="000000"/>
    <a:srgbClr val="F7538F"/>
    <a:srgbClr val="F45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62" autoAdjust="0"/>
    <p:restoredTop sz="97748"/>
  </p:normalViewPr>
  <p:slideViewPr>
    <p:cSldViewPr snapToGrid="0">
      <p:cViewPr varScale="1">
        <p:scale>
          <a:sx n="112" d="100"/>
          <a:sy n="112" d="100"/>
        </p:scale>
        <p:origin x="208" y="2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921BD-70FB-EA49-B1B4-C0E59433BA63}" type="datetimeFigureOut">
              <a:rPr kumimoji="1" lang="ko-KR" altLang="en-US" smtClean="0"/>
              <a:t>2019. 11. 4.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1F0-509B-454A-BDD6-D2D82B01C2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63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806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02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71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98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2501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08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945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4414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1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43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67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184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34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403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12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855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E51F0-509B-454A-BDD6-D2D82B01C2B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25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4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9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6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0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7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0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2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3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9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54233" y="1803034"/>
            <a:ext cx="5518159" cy="82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Cart with Self-Scanner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아이디어 콘테스트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480644" y="1386544"/>
            <a:ext cx="1188548" cy="4164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  <a:effectLst>
            <a:outerShdw dist="101600" dir="2700000" algn="tl" rotWithShape="0">
              <a:srgbClr val="E6E8F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캐치</a:t>
            </a:r>
            <a:r>
              <a:rPr lang="en-US" altLang="ko-KR" sz="1200" b="1" dirty="0">
                <a:solidFill>
                  <a:prstClr val="white"/>
                </a:solidFill>
              </a:rPr>
              <a:t>-22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544948" y="1262300"/>
            <a:ext cx="248488" cy="248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이등변 삼각형 57"/>
          <p:cNvSpPr/>
          <p:nvPr/>
        </p:nvSpPr>
        <p:spPr>
          <a:xfrm rot="5400000">
            <a:off x="4972481" y="3810272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2278" y="3476926"/>
            <a:ext cx="1856721" cy="109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스마트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IoT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학과 장경수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경영학과 정의상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354233" y="3579707"/>
            <a:ext cx="5518159" cy="0"/>
          </a:xfrm>
          <a:prstGeom prst="line">
            <a:avLst/>
          </a:prstGeom>
          <a:ln>
            <a:solidFill>
              <a:srgbClr val="E6E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54233" y="4132157"/>
            <a:ext cx="5518159" cy="0"/>
          </a:xfrm>
          <a:prstGeom prst="line">
            <a:avLst/>
          </a:prstGeom>
          <a:ln>
            <a:solidFill>
              <a:srgbClr val="E6E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54233" y="4665557"/>
            <a:ext cx="5518159" cy="0"/>
          </a:xfrm>
          <a:prstGeom prst="line">
            <a:avLst/>
          </a:prstGeom>
          <a:ln>
            <a:solidFill>
              <a:srgbClr val="E6E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84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Page.8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6ED4E-02D4-9449-A185-AF2559954E7E}"/>
              </a:ext>
            </a:extLst>
          </p:cNvPr>
          <p:cNvSpPr txBox="1"/>
          <p:nvPr/>
        </p:nvSpPr>
        <p:spPr>
          <a:xfrm>
            <a:off x="5554980" y="58816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제품 추가 설명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30790603-BEFD-9048-B8A0-113311DA7824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E7C69-930B-2D47-941B-1F6D4B36BB6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2" name="이등변 삼각형 17">
            <a:extLst>
              <a:ext uri="{FF2B5EF4-FFF2-40B4-BE49-F238E27FC236}">
                <a16:creationId xmlns:a16="http://schemas.microsoft.com/office/drawing/2014/main" id="{E30AE9FC-6D3A-D541-94AE-E385E12E29AC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Page.8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6ED4E-02D4-9449-A185-AF2559954E7E}"/>
              </a:ext>
            </a:extLst>
          </p:cNvPr>
          <p:cNvSpPr txBox="1"/>
          <p:nvPr/>
        </p:nvSpPr>
        <p:spPr>
          <a:xfrm>
            <a:off x="5554980" y="58816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제품 추가 설명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30790603-BEFD-9048-B8A0-113311DA7824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E7C69-930B-2D47-941B-1F6D4B36BB6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2" name="이등변 삼각형 17">
            <a:extLst>
              <a:ext uri="{FF2B5EF4-FFF2-40B4-BE49-F238E27FC236}">
                <a16:creationId xmlns:a16="http://schemas.microsoft.com/office/drawing/2014/main" id="{E30AE9FC-6D3A-D541-94AE-E385E12E29AC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29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pic>
        <p:nvPicPr>
          <p:cNvPr id="3" name="그림 2" descr="모니터, 전자기기, 화면, 앉아있는이(가) 표시된 사진&#10;&#10;자동 생성된 설명">
            <a:extLst>
              <a:ext uri="{FF2B5EF4-FFF2-40B4-BE49-F238E27FC236}">
                <a16:creationId xmlns:a16="http://schemas.microsoft.com/office/drawing/2014/main" id="{7FE62469-28DA-374A-AACF-F49DC48D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68" y="1091138"/>
            <a:ext cx="5419076" cy="5419076"/>
          </a:xfrm>
          <a:prstGeom prst="rect">
            <a:avLst/>
          </a:prstGeom>
        </p:spPr>
      </p:pic>
      <p:pic>
        <p:nvPicPr>
          <p:cNvPr id="10" name="그림 9" descr="모니터, 화면, 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A5008C44-3327-3E45-A8E3-D72F5299B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10" y="1091037"/>
            <a:ext cx="5419076" cy="5419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5458646" y="5582094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카트 디스플레이 </a:t>
            </a:r>
            <a:r>
              <a:rPr kumimoji="1" lang="en-US" altLang="ko-KR" b="1" dirty="0">
                <a:solidFill>
                  <a:srgbClr val="404040"/>
                </a:solidFill>
              </a:rPr>
              <a:t>UI/UX</a:t>
            </a:r>
            <a:endParaRPr kumimoji="1" lang="ko-KR" altLang="en-US" b="1" dirty="0">
              <a:solidFill>
                <a:srgbClr val="404040"/>
              </a:solidFill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B1D568B7-3AAD-B344-BB5F-FBE5B63DBB13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7F66F-CD83-3446-A455-EC29724E67F9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3" name="이등변 삼각형 17">
            <a:extLst>
              <a:ext uri="{FF2B5EF4-FFF2-40B4-BE49-F238E27FC236}">
                <a16:creationId xmlns:a16="http://schemas.microsoft.com/office/drawing/2014/main" id="{9147D99B-E83D-2349-9464-655FEF7F60CB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74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5343229" y="5582094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계산대 디스플레이 </a:t>
            </a:r>
            <a:r>
              <a:rPr kumimoji="1" lang="en-US" altLang="ko-KR" b="1" dirty="0">
                <a:solidFill>
                  <a:srgbClr val="404040"/>
                </a:solidFill>
              </a:rPr>
              <a:t>UI/UX</a:t>
            </a:r>
            <a:endParaRPr kumimoji="1" lang="ko-KR" altLang="en-US" b="1" dirty="0">
              <a:solidFill>
                <a:srgbClr val="404040"/>
              </a:solidFill>
            </a:endParaRPr>
          </a:p>
        </p:txBody>
      </p:sp>
      <p:pic>
        <p:nvPicPr>
          <p:cNvPr id="11" name="그림 10" descr="컴퓨터, 키보드이(가) 표시된 사진&#10;&#10;자동 생성된 설명">
            <a:extLst>
              <a:ext uri="{FF2B5EF4-FFF2-40B4-BE49-F238E27FC236}">
                <a16:creationId xmlns:a16="http://schemas.microsoft.com/office/drawing/2014/main" id="{16A84336-BB0A-B144-84A6-19847D8A2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22" y="1536667"/>
            <a:ext cx="3600000" cy="36000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06CB602-90F8-0C4F-BAE4-0C097B5A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42" y="1536667"/>
            <a:ext cx="3600000" cy="3600000"/>
          </a:xfrm>
          <a:prstGeom prst="rect">
            <a:avLst/>
          </a:prstGeom>
        </p:spPr>
      </p:pic>
      <p:sp>
        <p:nvSpPr>
          <p:cNvPr id="17" name="모서리가 둥근 직사각형 10">
            <a:extLst>
              <a:ext uri="{FF2B5EF4-FFF2-40B4-BE49-F238E27FC236}">
                <a16:creationId xmlns:a16="http://schemas.microsoft.com/office/drawing/2014/main" id="{EE259668-D130-2A41-9D28-E1618B24D2DC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80D6FE-9F21-374A-91A9-11BFC2AD8377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1" name="이등변 삼각형 17">
            <a:extLst>
              <a:ext uri="{FF2B5EF4-FFF2-40B4-BE49-F238E27FC236}">
                <a16:creationId xmlns:a16="http://schemas.microsoft.com/office/drawing/2014/main" id="{ED271F18-F615-9847-A76B-88B044F35614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9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7822829" y="5956318"/>
            <a:ext cx="269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카트 바코드 </a:t>
            </a:r>
            <a:r>
              <a:rPr kumimoji="1" lang="en-US" altLang="ko-KR" b="1" dirty="0">
                <a:solidFill>
                  <a:srgbClr val="404040"/>
                </a:solidFill>
              </a:rPr>
              <a:t>Flow</a:t>
            </a:r>
            <a:r>
              <a:rPr kumimoji="1" lang="ko-KR" altLang="en-US" b="1" dirty="0">
                <a:solidFill>
                  <a:srgbClr val="404040"/>
                </a:solidFill>
              </a:rPr>
              <a:t> </a:t>
            </a:r>
            <a:r>
              <a:rPr kumimoji="1" lang="en-US" altLang="ko-KR" b="1" dirty="0">
                <a:solidFill>
                  <a:srgbClr val="404040"/>
                </a:solidFill>
              </a:rPr>
              <a:t>Chart</a:t>
            </a:r>
            <a:endParaRPr kumimoji="1" lang="ko-KR" altLang="en-US" b="1" dirty="0">
              <a:solidFill>
                <a:srgbClr val="4040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F8774F-FF29-2F45-BEF2-1D0678B7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19" y="1096305"/>
            <a:ext cx="5414010" cy="5414010"/>
          </a:xfrm>
          <a:prstGeom prst="rect">
            <a:avLst/>
          </a:prstGeom>
        </p:spPr>
      </p:pic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1D986282-40DB-634B-A955-D8F7DE719748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4DB64-FCAD-4A44-9DE0-5C57E7AE85D3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b="1" dirty="0">
                <a:solidFill>
                  <a:srgbClr val="404040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7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7822829" y="595631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404040"/>
                </a:solidFill>
              </a:rPr>
              <a:t>-</a:t>
            </a:r>
            <a:r>
              <a:rPr kumimoji="1" lang="ko-KR" altLang="en-US" b="1" dirty="0" err="1">
                <a:solidFill>
                  <a:srgbClr val="404040"/>
                </a:solidFill>
              </a:rPr>
              <a:t>프로시져</a:t>
            </a:r>
            <a:r>
              <a:rPr kumimoji="1" lang="ko-KR" altLang="en-US" b="1" dirty="0">
                <a:solidFill>
                  <a:srgbClr val="404040"/>
                </a:solidFill>
              </a:rPr>
              <a:t> 내용</a:t>
            </a:r>
            <a:r>
              <a:rPr kumimoji="1" lang="en-US" altLang="ko-KR" b="1" dirty="0">
                <a:solidFill>
                  <a:srgbClr val="404040"/>
                </a:solidFill>
              </a:rPr>
              <a:t>-</a:t>
            </a:r>
            <a:endParaRPr kumimoji="1" lang="ko-KR" altLang="en-US" b="1" dirty="0">
              <a:solidFill>
                <a:srgbClr val="404040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31D049-DEE9-8945-8137-FC16FB993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74" y="1091138"/>
            <a:ext cx="5419074" cy="5419074"/>
          </a:xfrm>
          <a:prstGeom prst="rect">
            <a:avLst/>
          </a:prstGeom>
        </p:spPr>
      </p:pic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b="1" dirty="0">
                <a:solidFill>
                  <a:srgbClr val="404040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5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7822829" y="595631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404040"/>
                </a:solidFill>
              </a:rPr>
              <a:t>-</a:t>
            </a:r>
            <a:r>
              <a:rPr kumimoji="1" lang="ko-KR" altLang="en-US" b="1" dirty="0" err="1">
                <a:solidFill>
                  <a:srgbClr val="404040"/>
                </a:solidFill>
              </a:rPr>
              <a:t>프로시져</a:t>
            </a:r>
            <a:r>
              <a:rPr kumimoji="1" lang="ko-KR" altLang="en-US" b="1" dirty="0">
                <a:solidFill>
                  <a:srgbClr val="404040"/>
                </a:solidFill>
              </a:rPr>
              <a:t> 내용</a:t>
            </a:r>
            <a:r>
              <a:rPr kumimoji="1" lang="en-US" altLang="ko-KR" b="1" dirty="0">
                <a:solidFill>
                  <a:srgbClr val="404040"/>
                </a:solidFill>
              </a:rPr>
              <a:t>-</a:t>
            </a:r>
            <a:endParaRPr kumimoji="1" lang="ko-KR" altLang="en-US" b="1" dirty="0">
              <a:solidFill>
                <a:srgbClr val="404040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0348E5B-5510-4349-9AE4-DDCC79A6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74" y="1091138"/>
            <a:ext cx="5419075" cy="5419075"/>
          </a:xfrm>
          <a:prstGeom prst="rect">
            <a:avLst/>
          </a:prstGeom>
        </p:spPr>
      </p:pic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08A7AF15-9BD8-014B-BAE5-6A929039DF7F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57888-57B9-0E47-84F5-98F973CAED52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b="1" dirty="0">
                <a:solidFill>
                  <a:srgbClr val="404040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15" name="이등변 삼각형 17">
            <a:extLst>
              <a:ext uri="{FF2B5EF4-FFF2-40B4-BE49-F238E27FC236}">
                <a16:creationId xmlns:a16="http://schemas.microsoft.com/office/drawing/2014/main" id="{17BC769E-2BEA-F24C-B696-2B439BBB6DAB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8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pic>
        <p:nvPicPr>
          <p:cNvPr id="11" name="그림 10" descr="화면이(가) 표시된 사진&#10;&#10;자동 생성된 설명">
            <a:extLst>
              <a:ext uri="{FF2B5EF4-FFF2-40B4-BE49-F238E27FC236}">
                <a16:creationId xmlns:a16="http://schemas.microsoft.com/office/drawing/2014/main" id="{6CA7EFCC-5E99-6E48-9449-B8433DA5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40" y="1961453"/>
            <a:ext cx="9196620" cy="3678648"/>
          </a:xfrm>
          <a:prstGeom prst="rect">
            <a:avLst/>
          </a:prstGeom>
        </p:spPr>
      </p:pic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2A7B16BC-DC4B-1B49-93FF-B57D13A0817F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45EAA-815D-3347-B773-901E41EAFE5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17" name="이등변 삼각형 17">
            <a:extLst>
              <a:ext uri="{FF2B5EF4-FFF2-40B4-BE49-F238E27FC236}">
                <a16:creationId xmlns:a16="http://schemas.microsoft.com/office/drawing/2014/main" id="{2AAB1C67-E303-9B4A-AD91-197C4358ABD1}"/>
              </a:ext>
            </a:extLst>
          </p:cNvPr>
          <p:cNvSpPr/>
          <p:nvPr/>
        </p:nvSpPr>
        <p:spPr>
          <a:xfrm rot="5400000">
            <a:off x="240898" y="390223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44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4F27B-2AD4-3F48-AA1A-458F83A36DBF}"/>
              </a:ext>
            </a:extLst>
          </p:cNvPr>
          <p:cNvSpPr txBox="1"/>
          <p:nvPr/>
        </p:nvSpPr>
        <p:spPr>
          <a:xfrm>
            <a:off x="3692538" y="44561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인건비 절감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2A7B16BC-DC4B-1B49-93FF-B57D13A0817F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45EAA-815D-3347-B773-901E41EAFE5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Benefit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17" name="이등변 삼각형 17">
            <a:extLst>
              <a:ext uri="{FF2B5EF4-FFF2-40B4-BE49-F238E27FC236}">
                <a16:creationId xmlns:a16="http://schemas.microsoft.com/office/drawing/2014/main" id="{2AAB1C67-E303-9B4A-AD91-197C4358ABD1}"/>
              </a:ext>
            </a:extLst>
          </p:cNvPr>
          <p:cNvSpPr/>
          <p:nvPr/>
        </p:nvSpPr>
        <p:spPr>
          <a:xfrm rot="5400000">
            <a:off x="240898" y="390223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03D6C5D-F1B8-EA45-9F41-E9E9110C2BD5}"/>
              </a:ext>
            </a:extLst>
          </p:cNvPr>
          <p:cNvGrpSpPr/>
          <p:nvPr/>
        </p:nvGrpSpPr>
        <p:grpSpPr>
          <a:xfrm>
            <a:off x="3083052" y="2200858"/>
            <a:ext cx="2219777" cy="2113841"/>
            <a:chOff x="3083052" y="2200858"/>
            <a:chExt cx="2219777" cy="2113841"/>
          </a:xfrm>
        </p:grpSpPr>
        <p:pic>
          <p:nvPicPr>
            <p:cNvPr id="3" name="그림 2" descr="옅은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31B488DE-DA78-6145-9B46-D2250AAA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829" y="2200858"/>
              <a:ext cx="1800000" cy="1800000"/>
            </a:xfrm>
            <a:prstGeom prst="rect">
              <a:avLst/>
            </a:prstGeom>
          </p:spPr>
        </p:pic>
        <p:pic>
          <p:nvPicPr>
            <p:cNvPr id="10" name="그림 9" descr="그리기이(가) 표시된 사진&#10;&#10;자동 생성된 설명">
              <a:extLst>
                <a:ext uri="{FF2B5EF4-FFF2-40B4-BE49-F238E27FC236}">
                  <a16:creationId xmlns:a16="http://schemas.microsoft.com/office/drawing/2014/main" id="{32A5E7DC-3148-D445-8DDE-BD7885AB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052" y="3475148"/>
              <a:ext cx="839551" cy="839551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D31A21-53ED-CB40-B264-A76A3045B3D6}"/>
              </a:ext>
            </a:extLst>
          </p:cNvPr>
          <p:cNvGrpSpPr/>
          <p:nvPr/>
        </p:nvGrpSpPr>
        <p:grpSpPr>
          <a:xfrm>
            <a:off x="5909838" y="2200858"/>
            <a:ext cx="2100223" cy="2113840"/>
            <a:chOff x="5722606" y="2200858"/>
            <a:chExt cx="2100223" cy="2113840"/>
          </a:xfrm>
        </p:grpSpPr>
        <p:pic>
          <p:nvPicPr>
            <p:cNvPr id="6" name="그림 5" descr="시계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866884B0-F0B2-0947-9AEF-EF1C1DF05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829" y="2200858"/>
              <a:ext cx="1800000" cy="1800000"/>
            </a:xfrm>
            <a:prstGeom prst="rect">
              <a:avLst/>
            </a:prstGeom>
          </p:spPr>
        </p:pic>
        <p:pic>
          <p:nvPicPr>
            <p:cNvPr id="18" name="그림 17" descr="그리기이(가) 표시된 사진&#10;&#10;자동 생성된 설명">
              <a:extLst>
                <a:ext uri="{FF2B5EF4-FFF2-40B4-BE49-F238E27FC236}">
                  <a16:creationId xmlns:a16="http://schemas.microsoft.com/office/drawing/2014/main" id="{BBC91DA1-ACFD-0846-887C-3171ECA9D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606" y="3475147"/>
              <a:ext cx="839551" cy="83955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1F71C-4C84-E245-AE6C-466A7B3D4701}"/>
              </a:ext>
            </a:extLst>
          </p:cNvPr>
          <p:cNvGrpSpPr/>
          <p:nvPr/>
        </p:nvGrpSpPr>
        <p:grpSpPr>
          <a:xfrm>
            <a:off x="8661520" y="1940882"/>
            <a:ext cx="2238104" cy="2385860"/>
            <a:chOff x="8472149" y="1981806"/>
            <a:chExt cx="2238104" cy="2385860"/>
          </a:xfrm>
        </p:grpSpPr>
        <p:pic>
          <p:nvPicPr>
            <p:cNvPr id="20" name="그림 19" descr="표지판이(가) 표시된 사진&#10;&#10;자동 생성된 설명">
              <a:extLst>
                <a:ext uri="{FF2B5EF4-FFF2-40B4-BE49-F238E27FC236}">
                  <a16:creationId xmlns:a16="http://schemas.microsoft.com/office/drawing/2014/main" id="{D0173C3B-3C59-2C4D-800C-FC252EBC7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149" y="1981806"/>
              <a:ext cx="2238104" cy="2238104"/>
            </a:xfrm>
            <a:prstGeom prst="rect">
              <a:avLst/>
            </a:prstGeom>
          </p:spPr>
        </p:pic>
        <p:pic>
          <p:nvPicPr>
            <p:cNvPr id="21" name="그림 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590FDB7E-46BB-F640-83F7-37F8CF629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149" y="3528115"/>
              <a:ext cx="839551" cy="83955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A8376F9-CAEC-B549-A34C-5C840CEBD332}"/>
              </a:ext>
            </a:extLst>
          </p:cNvPr>
          <p:cNvSpPr txBox="1"/>
          <p:nvPr/>
        </p:nvSpPr>
        <p:spPr>
          <a:xfrm>
            <a:off x="6093366" y="44561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정보 노출 감소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97C35-11DC-714E-ADE8-4E40181D17E4}"/>
              </a:ext>
            </a:extLst>
          </p:cNvPr>
          <p:cNvSpPr txBox="1"/>
          <p:nvPr/>
        </p:nvSpPr>
        <p:spPr>
          <a:xfrm>
            <a:off x="8954865" y="44561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병목현상 완화</a:t>
            </a:r>
          </a:p>
        </p:txBody>
      </p:sp>
    </p:spTree>
    <p:extLst>
      <p:ext uri="{BB962C8B-B14F-4D97-AF65-F5344CB8AC3E}">
        <p14:creationId xmlns:p14="http://schemas.microsoft.com/office/powerpoint/2010/main" val="282688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2A7B16BC-DC4B-1B49-93FF-B57D13A0817F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45EAA-815D-3347-B773-901E41EAFE5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  <p:sp>
        <p:nvSpPr>
          <p:cNvPr id="17" name="이등변 삼각형 17">
            <a:extLst>
              <a:ext uri="{FF2B5EF4-FFF2-40B4-BE49-F238E27FC236}">
                <a16:creationId xmlns:a16="http://schemas.microsoft.com/office/drawing/2014/main" id="{2AAB1C67-E303-9B4A-AD91-197C4358ABD1}"/>
              </a:ext>
            </a:extLst>
          </p:cNvPr>
          <p:cNvSpPr/>
          <p:nvPr/>
        </p:nvSpPr>
        <p:spPr>
          <a:xfrm rot="5400000">
            <a:off x="240898" y="493093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6882C-1C5B-EE4D-821D-0B7BF27AA5F3}"/>
              </a:ext>
            </a:extLst>
          </p:cNvPr>
          <p:cNvSpPr txBox="1"/>
          <p:nvPr/>
        </p:nvSpPr>
        <p:spPr>
          <a:xfrm>
            <a:off x="5929127" y="3133812"/>
            <a:ext cx="16834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b="1" dirty="0">
                <a:solidFill>
                  <a:srgbClr val="404040"/>
                </a:solidFill>
              </a:rPr>
              <a:t>Q&amp;A</a:t>
            </a:r>
            <a:endParaRPr kumimoji="1" lang="ko-KR" altLang="en-US" sz="5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3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Page.1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37258" y="4719084"/>
            <a:ext cx="244472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개요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1863222" y="2613431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1132972" y="2613613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1859622" y="2302060"/>
            <a:ext cx="0" cy="311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1859622" y="4073749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 rot="5400000">
            <a:off x="4387894" y="1935746"/>
            <a:ext cx="477305" cy="248488"/>
            <a:chOff x="9780360" y="2269703"/>
            <a:chExt cx="814226" cy="423891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404182" y="4719084"/>
            <a:ext cx="244472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제품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000638" y="2714173"/>
            <a:ext cx="1259016" cy="1259016"/>
          </a:xfrm>
          <a:prstGeom prst="ellipse">
            <a:avLst/>
          </a:prstGeom>
          <a:solidFill>
            <a:srgbClr val="BE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4630146" y="2613431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3899896" y="2613613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73" name="직선 연결선 72"/>
          <p:cNvCxnSpPr>
            <a:stCxn id="71" idx="0"/>
            <a:endCxn id="67" idx="3"/>
          </p:cNvCxnSpPr>
          <p:nvPr/>
        </p:nvCxnSpPr>
        <p:spPr>
          <a:xfrm flipH="1" flipV="1">
            <a:off x="4626546" y="2298643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4626546" y="4073749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 rot="5400000">
            <a:off x="7174289" y="1935745"/>
            <a:ext cx="477305" cy="248488"/>
            <a:chOff x="9780360" y="2269703"/>
            <a:chExt cx="814226" cy="423891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190577" y="4719083"/>
            <a:ext cx="244472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독창성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파급효과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6787033" y="2714172"/>
            <a:ext cx="1259016" cy="1259016"/>
          </a:xfrm>
          <a:prstGeom prst="ellipse">
            <a:avLst/>
          </a:prstGeom>
          <a:solidFill>
            <a:srgbClr val="BE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01" name="자유형 100"/>
          <p:cNvSpPr/>
          <p:nvPr/>
        </p:nvSpPr>
        <p:spPr>
          <a:xfrm>
            <a:off x="7416541" y="2613430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2" name="자유형 101"/>
          <p:cNvSpPr/>
          <p:nvPr/>
        </p:nvSpPr>
        <p:spPr>
          <a:xfrm>
            <a:off x="6686291" y="2613612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03" name="직선 연결선 102"/>
          <p:cNvCxnSpPr>
            <a:stCxn id="101" idx="0"/>
            <a:endCxn id="97" idx="3"/>
          </p:cNvCxnSpPr>
          <p:nvPr/>
        </p:nvCxnSpPr>
        <p:spPr>
          <a:xfrm flipH="1" flipV="1">
            <a:off x="7412941" y="2298642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7412941" y="4073748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/>
          <p:cNvGrpSpPr/>
          <p:nvPr/>
        </p:nvGrpSpPr>
        <p:grpSpPr>
          <a:xfrm rot="5400000">
            <a:off x="10106733" y="1935745"/>
            <a:ext cx="477305" cy="248488"/>
            <a:chOff x="9780360" y="2269703"/>
            <a:chExt cx="814226" cy="423891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9123021" y="4719083"/>
            <a:ext cx="244472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Q&amp;A</a:t>
            </a:r>
          </a:p>
        </p:txBody>
      </p:sp>
      <p:sp>
        <p:nvSpPr>
          <p:cNvPr id="109" name="타원 108"/>
          <p:cNvSpPr/>
          <p:nvPr/>
        </p:nvSpPr>
        <p:spPr>
          <a:xfrm>
            <a:off x="9719477" y="2714172"/>
            <a:ext cx="1259016" cy="1259016"/>
          </a:xfrm>
          <a:prstGeom prst="ellipse">
            <a:avLst/>
          </a:prstGeom>
          <a:solidFill>
            <a:srgbClr val="BE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10" name="자유형 109"/>
          <p:cNvSpPr/>
          <p:nvPr/>
        </p:nvSpPr>
        <p:spPr>
          <a:xfrm>
            <a:off x="10348985" y="2613430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1" name="자유형 110"/>
          <p:cNvSpPr/>
          <p:nvPr/>
        </p:nvSpPr>
        <p:spPr>
          <a:xfrm>
            <a:off x="9618735" y="2613612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2" name="직선 연결선 111"/>
          <p:cNvCxnSpPr>
            <a:stCxn id="110" idx="0"/>
            <a:endCxn id="106" idx="3"/>
          </p:cNvCxnSpPr>
          <p:nvPr/>
        </p:nvCxnSpPr>
        <p:spPr>
          <a:xfrm flipH="1" flipV="1">
            <a:off x="10345385" y="2298642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V="1">
            <a:off x="10345385" y="4073748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3A7C12DA-1322-E244-97EB-D0DDE075ACA6}"/>
              </a:ext>
            </a:extLst>
          </p:cNvPr>
          <p:cNvSpPr/>
          <p:nvPr/>
        </p:nvSpPr>
        <p:spPr>
          <a:xfrm>
            <a:off x="1230115" y="2714082"/>
            <a:ext cx="1259016" cy="1259016"/>
          </a:xfrm>
          <a:prstGeom prst="ellipse">
            <a:avLst/>
          </a:prstGeom>
          <a:solidFill>
            <a:srgbClr val="BEC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266488B-7EB6-F348-B122-D6506202C4E3}"/>
              </a:ext>
            </a:extLst>
          </p:cNvPr>
          <p:cNvGrpSpPr/>
          <p:nvPr/>
        </p:nvGrpSpPr>
        <p:grpSpPr>
          <a:xfrm rot="5400000">
            <a:off x="1617642" y="1945580"/>
            <a:ext cx="477305" cy="248488"/>
            <a:chOff x="9780360" y="2269703"/>
            <a:chExt cx="814226" cy="423891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257D07E6-5516-B244-811C-BF0BB2DDAEA9}"/>
                </a:ext>
              </a:extLst>
            </p:cNvPr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77A282C-4070-9C4E-8BD6-7E64C453F17A}"/>
                </a:ext>
              </a:extLst>
            </p:cNvPr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ECA313-514C-B141-B651-84C2EBEAA654}"/>
              </a:ext>
            </a:extLst>
          </p:cNvPr>
          <p:cNvSpPr/>
          <p:nvPr/>
        </p:nvSpPr>
        <p:spPr>
          <a:xfrm>
            <a:off x="1230115" y="5228339"/>
            <a:ext cx="1363357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Summary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Needs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Marketability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DC1A65-8FC6-6A42-A006-30A814130249}"/>
              </a:ext>
            </a:extLst>
          </p:cNvPr>
          <p:cNvSpPr/>
          <p:nvPr/>
        </p:nvSpPr>
        <p:spPr>
          <a:xfrm>
            <a:off x="3827037" y="5229173"/>
            <a:ext cx="1618488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Design(UI/UX)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System Structure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5761AB-FCDC-DF45-AE99-9B81B34FF539}"/>
              </a:ext>
            </a:extLst>
          </p:cNvPr>
          <p:cNvSpPr/>
          <p:nvPr/>
        </p:nvSpPr>
        <p:spPr>
          <a:xfrm>
            <a:off x="6731261" y="5224947"/>
            <a:ext cx="141553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Segmentation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353887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Page.2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31E193-F0CB-B44E-BC31-EF351B695071}"/>
              </a:ext>
            </a:extLst>
          </p:cNvPr>
          <p:cNvGrpSpPr/>
          <p:nvPr/>
        </p:nvGrpSpPr>
        <p:grpSpPr>
          <a:xfrm>
            <a:off x="2535296" y="1772900"/>
            <a:ext cx="3681408" cy="2133600"/>
            <a:chOff x="2535296" y="1772900"/>
            <a:chExt cx="3681408" cy="2133600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B22CC6D-0014-BC47-A066-4FF3551AE53D}"/>
                </a:ext>
              </a:extLst>
            </p:cNvPr>
            <p:cNvSpPr/>
            <p:nvPr/>
          </p:nvSpPr>
          <p:spPr>
            <a:xfrm>
              <a:off x="2535296" y="1772900"/>
              <a:ext cx="3681408" cy="2133600"/>
            </a:xfrm>
            <a:prstGeom prst="roundRect">
              <a:avLst/>
            </a:prstGeom>
            <a:solidFill>
              <a:srgbClr val="E6E8F5"/>
            </a:solidFill>
            <a:ln>
              <a:solidFill>
                <a:srgbClr val="E6E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 descr="건물, 사람, 표지판, 걷기이(가) 표시된 사진&#10;&#10;자동 생성된 설명">
              <a:extLst>
                <a:ext uri="{FF2B5EF4-FFF2-40B4-BE49-F238E27FC236}">
                  <a16:creationId xmlns:a16="http://schemas.microsoft.com/office/drawing/2014/main" id="{A2BB4144-9ECA-CA4F-9F51-1D15AA50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000" y="1881123"/>
              <a:ext cx="3440000" cy="1917154"/>
            </a:xfrm>
            <a:prstGeom prst="rect">
              <a:avLst/>
            </a:prstGeom>
            <a:effectLst>
              <a:softEdge rad="25400"/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2A896E-C3A8-B941-8274-93CBEF68763E}"/>
              </a:ext>
            </a:extLst>
          </p:cNvPr>
          <p:cNvGrpSpPr/>
          <p:nvPr/>
        </p:nvGrpSpPr>
        <p:grpSpPr>
          <a:xfrm>
            <a:off x="7201764" y="1772900"/>
            <a:ext cx="3681408" cy="2133600"/>
            <a:chOff x="7201764" y="1772900"/>
            <a:chExt cx="3681408" cy="2133600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511E80E2-7DC9-FC40-8DBA-02D9722D3042}"/>
                </a:ext>
              </a:extLst>
            </p:cNvPr>
            <p:cNvSpPr/>
            <p:nvPr/>
          </p:nvSpPr>
          <p:spPr>
            <a:xfrm>
              <a:off x="7201764" y="1772900"/>
              <a:ext cx="3681408" cy="2133600"/>
            </a:xfrm>
            <a:prstGeom prst="roundRect">
              <a:avLst/>
            </a:prstGeom>
            <a:solidFill>
              <a:srgbClr val="E6E8F5"/>
            </a:solidFill>
            <a:ln>
              <a:solidFill>
                <a:srgbClr val="E6E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그림 12" descr="수화물, 여행가방이(가) 표시된 사진&#10;&#10;자동 생성된 설명">
              <a:extLst>
                <a:ext uri="{FF2B5EF4-FFF2-40B4-BE49-F238E27FC236}">
                  <a16:creationId xmlns:a16="http://schemas.microsoft.com/office/drawing/2014/main" id="{D215F1FB-7944-F14A-BAB7-F8EF139D5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468" y="1881123"/>
              <a:ext cx="3438000" cy="1933875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A88A50-F847-9A4E-9B25-A32885EE176F}"/>
              </a:ext>
            </a:extLst>
          </p:cNvPr>
          <p:cNvSpPr txBox="1"/>
          <p:nvPr/>
        </p:nvSpPr>
        <p:spPr>
          <a:xfrm>
            <a:off x="3950242" y="3974754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 dirty="0">
                <a:solidFill>
                  <a:srgbClr val="404040"/>
                </a:solidFill>
              </a:rPr>
              <a:t>병목현상</a:t>
            </a:r>
            <a:endParaRPr kumimoji="1" lang="en-US" altLang="ko-KR" sz="1300" b="1" dirty="0">
              <a:solidFill>
                <a:srgbClr val="40404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70883-8769-9247-A54F-46457C97604C}"/>
              </a:ext>
            </a:extLst>
          </p:cNvPr>
          <p:cNvSpPr txBox="1"/>
          <p:nvPr/>
        </p:nvSpPr>
        <p:spPr>
          <a:xfrm>
            <a:off x="8587054" y="3974754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b="1" dirty="0">
                <a:solidFill>
                  <a:srgbClr val="404040"/>
                </a:solidFill>
              </a:rPr>
              <a:t>물품 도난</a:t>
            </a:r>
            <a:endParaRPr kumimoji="1" lang="en-US" altLang="ko-KR" sz="1300" b="1" dirty="0">
              <a:solidFill>
                <a:srgbClr val="40404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88C7-D88A-D647-BC2B-9EF7EE76FCCD}"/>
              </a:ext>
            </a:extLst>
          </p:cNvPr>
          <p:cNvSpPr txBox="1"/>
          <p:nvPr/>
        </p:nvSpPr>
        <p:spPr>
          <a:xfrm>
            <a:off x="4817445" y="5176487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병목 현상과 물품 도난 등의 문제를 </a:t>
            </a:r>
            <a:endParaRPr kumimoji="1" lang="en-US" altLang="ko-KR" b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해결하기 위한 아이디어 착안 </a:t>
            </a:r>
          </a:p>
        </p:txBody>
      </p:sp>
      <p:sp>
        <p:nvSpPr>
          <p:cNvPr id="20" name="모서리가 둥근 직사각형 10">
            <a:extLst>
              <a:ext uri="{FF2B5EF4-FFF2-40B4-BE49-F238E27FC236}">
                <a16:creationId xmlns:a16="http://schemas.microsoft.com/office/drawing/2014/main" id="{0C9A4218-1070-2C48-8642-65A202CA6B57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4D284-49A0-9742-ACE3-51D3310CAD1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2" name="이등변 삼각형 17">
            <a:extLst>
              <a:ext uri="{FF2B5EF4-FFF2-40B4-BE49-F238E27FC236}">
                <a16:creationId xmlns:a16="http://schemas.microsoft.com/office/drawing/2014/main" id="{8DD74CDA-C058-D445-BB22-6B0791F94B91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Page.3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2E59F4B-5194-AE4D-B627-8973FA51C571}"/>
              </a:ext>
            </a:extLst>
          </p:cNvPr>
          <p:cNvGrpSpPr/>
          <p:nvPr/>
        </p:nvGrpSpPr>
        <p:grpSpPr>
          <a:xfrm>
            <a:off x="2774563" y="2777485"/>
            <a:ext cx="1623059" cy="1623061"/>
            <a:chOff x="2411730" y="1965958"/>
            <a:chExt cx="1943100" cy="194310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292A411-C10C-404C-9141-3F1443D78ADE}"/>
                </a:ext>
              </a:extLst>
            </p:cNvPr>
            <p:cNvSpPr/>
            <p:nvPr/>
          </p:nvSpPr>
          <p:spPr>
            <a:xfrm>
              <a:off x="2411730" y="1965960"/>
              <a:ext cx="1943100" cy="1943100"/>
            </a:xfrm>
            <a:prstGeom prst="ellipse">
              <a:avLst/>
            </a:prstGeom>
            <a:solidFill>
              <a:srgbClr val="E6E8F5"/>
            </a:solidFill>
            <a:ln>
              <a:solidFill>
                <a:srgbClr val="E6E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 descr="의자이(가) 표시된 사진&#10;&#10;자동 생성된 설명">
              <a:extLst>
                <a:ext uri="{FF2B5EF4-FFF2-40B4-BE49-F238E27FC236}">
                  <a16:creationId xmlns:a16="http://schemas.microsoft.com/office/drawing/2014/main" id="{E8F08B19-DF5E-1242-95A7-0393C1ED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30" y="1965958"/>
              <a:ext cx="1943100" cy="19431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BEB118-FEEB-F743-B257-59F71A24F14C}"/>
              </a:ext>
            </a:extLst>
          </p:cNvPr>
          <p:cNvSpPr txBox="1"/>
          <p:nvPr/>
        </p:nvSpPr>
        <p:spPr>
          <a:xfrm>
            <a:off x="3147510" y="44005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소비자</a:t>
            </a: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8F9371F7-190C-5A4D-8D14-4FABC4281758}"/>
              </a:ext>
            </a:extLst>
          </p:cNvPr>
          <p:cNvSpPr/>
          <p:nvPr/>
        </p:nvSpPr>
        <p:spPr>
          <a:xfrm>
            <a:off x="4864957" y="2121005"/>
            <a:ext cx="5956543" cy="3055482"/>
          </a:xfrm>
          <a:prstGeom prst="bracePair">
            <a:avLst/>
          </a:prstGeom>
          <a:ln w="25400">
            <a:solidFill>
              <a:srgbClr val="BEC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7" name="그림 56" descr="개체, 시계이(가) 표시된 사진&#10;&#10;자동 생성된 설명">
            <a:extLst>
              <a:ext uri="{FF2B5EF4-FFF2-40B4-BE49-F238E27FC236}">
                <a16:creationId xmlns:a16="http://schemas.microsoft.com/office/drawing/2014/main" id="{5253F0A9-2F61-024D-A91E-6F6F77818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41" y="2270015"/>
            <a:ext cx="1014939" cy="101493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C1142C4-F9DD-C14C-9771-C96514CB8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42" y="3893075"/>
            <a:ext cx="1014938" cy="101493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BF06015-A0FA-2E4A-BDCD-E0D4B6806CE8}"/>
              </a:ext>
            </a:extLst>
          </p:cNvPr>
          <p:cNvSpPr txBox="1"/>
          <p:nvPr/>
        </p:nvSpPr>
        <p:spPr>
          <a:xfrm>
            <a:off x="7256115" y="2454318"/>
            <a:ext cx="251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계산 </a:t>
            </a:r>
            <a:r>
              <a:rPr kumimoji="1" lang="ko-KR" altLang="en-US" b="1" dirty="0" err="1">
                <a:solidFill>
                  <a:srgbClr val="404040"/>
                </a:solidFill>
              </a:rPr>
              <a:t>대기열로</a:t>
            </a:r>
            <a:r>
              <a:rPr kumimoji="1" lang="ko-KR" altLang="en-US" b="1" dirty="0">
                <a:solidFill>
                  <a:srgbClr val="404040"/>
                </a:solidFill>
              </a:rPr>
              <a:t> 인한 </a:t>
            </a:r>
            <a:endParaRPr kumimoji="1" lang="en-US" altLang="ko-KR" b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시간 효율성 저하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14E76F-3AC6-1844-BC56-D6B6A8CDD0D7}"/>
              </a:ext>
            </a:extLst>
          </p:cNvPr>
          <p:cNvSpPr txBox="1"/>
          <p:nvPr/>
        </p:nvSpPr>
        <p:spPr>
          <a:xfrm>
            <a:off x="7256115" y="421587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소비자 프라이버시 문제</a:t>
            </a:r>
          </a:p>
        </p:txBody>
      </p:sp>
      <p:sp>
        <p:nvSpPr>
          <p:cNvPr id="62" name="모서리가 둥근 직사각형 10">
            <a:extLst>
              <a:ext uri="{FF2B5EF4-FFF2-40B4-BE49-F238E27FC236}">
                <a16:creationId xmlns:a16="http://schemas.microsoft.com/office/drawing/2014/main" id="{651C8A16-1ED5-994D-8454-FC13BF70CA6C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1F8809-1FC0-1848-8BA3-2F55B09EEC6C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64" name="이등변 삼각형 17">
            <a:extLst>
              <a:ext uri="{FF2B5EF4-FFF2-40B4-BE49-F238E27FC236}">
                <a16:creationId xmlns:a16="http://schemas.microsoft.com/office/drawing/2014/main" id="{5DC88069-1300-1A41-A12C-0FA59D12F945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Page.4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8F9371F7-190C-5A4D-8D14-4FABC4281758}"/>
              </a:ext>
            </a:extLst>
          </p:cNvPr>
          <p:cNvSpPr/>
          <p:nvPr/>
        </p:nvSpPr>
        <p:spPr>
          <a:xfrm>
            <a:off x="4864957" y="2121005"/>
            <a:ext cx="5956543" cy="3055482"/>
          </a:xfrm>
          <a:prstGeom prst="bracePair">
            <a:avLst/>
          </a:prstGeom>
          <a:ln w="25400">
            <a:solidFill>
              <a:srgbClr val="BEC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F06015-A0FA-2E4A-BDCD-E0D4B6806CE8}"/>
              </a:ext>
            </a:extLst>
          </p:cNvPr>
          <p:cNvSpPr txBox="1"/>
          <p:nvPr/>
        </p:nvSpPr>
        <p:spPr>
          <a:xfrm>
            <a:off x="7150932" y="245828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최저임금 인상으로 인한</a:t>
            </a:r>
            <a:endParaRPr kumimoji="1" lang="en-US" altLang="ko-KR" b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인건비 증가 문제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BEB118-FEEB-F743-B257-59F71A24F14C}"/>
              </a:ext>
            </a:extLst>
          </p:cNvPr>
          <p:cNvSpPr txBox="1"/>
          <p:nvPr/>
        </p:nvSpPr>
        <p:spPr>
          <a:xfrm>
            <a:off x="2991088" y="4488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대형마트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687ADC-E707-194F-A3D5-A82CF017D32B}"/>
              </a:ext>
            </a:extLst>
          </p:cNvPr>
          <p:cNvGrpSpPr/>
          <p:nvPr/>
        </p:nvGrpSpPr>
        <p:grpSpPr>
          <a:xfrm>
            <a:off x="2384572" y="2071341"/>
            <a:ext cx="2242506" cy="3040032"/>
            <a:chOff x="2384572" y="2071341"/>
            <a:chExt cx="2242506" cy="30400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94ACDC3-05A0-E54F-A23F-6CFBA133E412}"/>
                </a:ext>
              </a:extLst>
            </p:cNvPr>
            <p:cNvGrpSpPr/>
            <p:nvPr/>
          </p:nvGrpSpPr>
          <p:grpSpPr>
            <a:xfrm>
              <a:off x="2384572" y="2500445"/>
              <a:ext cx="2242506" cy="2610928"/>
              <a:chOff x="2384572" y="2500445"/>
              <a:chExt cx="2242506" cy="261092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27374C-32B7-214E-B4E0-7891B3C81B9A}"/>
                  </a:ext>
                </a:extLst>
              </p:cNvPr>
              <p:cNvGrpSpPr/>
              <p:nvPr/>
            </p:nvGrpSpPr>
            <p:grpSpPr>
              <a:xfrm>
                <a:off x="2577272" y="2500445"/>
                <a:ext cx="1875270" cy="1857109"/>
                <a:chOff x="2577272" y="2500445"/>
                <a:chExt cx="1875270" cy="1857109"/>
              </a:xfrm>
            </p:grpSpPr>
            <p:sp>
              <p:nvSpPr>
                <p:cNvPr id="12" name="모서리가 둥근 직사각형 11">
                  <a:extLst>
                    <a:ext uri="{FF2B5EF4-FFF2-40B4-BE49-F238E27FC236}">
                      <a16:creationId xmlns:a16="http://schemas.microsoft.com/office/drawing/2014/main" id="{A6DE0A4B-6E48-034E-B96B-CE79BC90A516}"/>
                    </a:ext>
                  </a:extLst>
                </p:cNvPr>
                <p:cNvSpPr/>
                <p:nvPr/>
              </p:nvSpPr>
              <p:spPr>
                <a:xfrm>
                  <a:off x="2577272" y="2500445"/>
                  <a:ext cx="1857109" cy="1857109"/>
                </a:xfrm>
                <a:prstGeom prst="roundRect">
                  <a:avLst/>
                </a:prstGeom>
                <a:solidFill>
                  <a:srgbClr val="E6E8F5"/>
                </a:solidFill>
                <a:ln>
                  <a:solidFill>
                    <a:srgbClr val="E6E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11" name="그림 10" descr="음식, 그리기, 셔츠이(가) 표시된 사진&#10;&#10;자동 생성된 설명">
                  <a:extLst>
                    <a:ext uri="{FF2B5EF4-FFF2-40B4-BE49-F238E27FC236}">
                      <a16:creationId xmlns:a16="http://schemas.microsoft.com/office/drawing/2014/main" id="{ED9472B2-AD0E-A145-A8E0-79B509BF1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4290" y="2509302"/>
                  <a:ext cx="1848252" cy="18482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D6247F5-F49F-2C48-82F3-952BD7E32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572" y="2868867"/>
                <a:ext cx="2242506" cy="2242506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0FB521-9817-0640-A3AE-AC2204508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143" y="2071341"/>
              <a:ext cx="1623059" cy="1623059"/>
            </a:xfrm>
            <a:prstGeom prst="rect">
              <a:avLst/>
            </a:prstGeom>
          </p:spPr>
        </p:pic>
      </p:grpSp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184BBFFF-F0B4-D147-9825-E3F6E29D8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19" y="2271553"/>
            <a:ext cx="1014940" cy="1014940"/>
          </a:xfrm>
          <a:prstGeom prst="rect">
            <a:avLst/>
          </a:prstGeom>
        </p:spPr>
      </p:pic>
      <p:pic>
        <p:nvPicPr>
          <p:cNvPr id="33" name="그림 32" descr="개체, 시계이(가) 표시된 사진&#10;&#10;자동 생성된 설명">
            <a:extLst>
              <a:ext uri="{FF2B5EF4-FFF2-40B4-BE49-F238E27FC236}">
                <a16:creationId xmlns:a16="http://schemas.microsoft.com/office/drawing/2014/main" id="{A8D972D2-88CE-2A43-8E9D-DCFB1445D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25" y="3981166"/>
            <a:ext cx="1014939" cy="10149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E186EC-EF94-AD46-A6BE-78ED1A98D766}"/>
              </a:ext>
            </a:extLst>
          </p:cNvPr>
          <p:cNvSpPr txBox="1"/>
          <p:nvPr/>
        </p:nvSpPr>
        <p:spPr>
          <a:xfrm>
            <a:off x="7150932" y="4165469"/>
            <a:ext cx="2873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소비자 병목현상으로 인한</a:t>
            </a:r>
            <a:endParaRPr kumimoji="1" lang="en-US" altLang="ko-KR" b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404040"/>
                </a:solidFill>
              </a:rPr>
              <a:t>업무 효율성 저하 문제</a:t>
            </a:r>
          </a:p>
        </p:txBody>
      </p:sp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id="{E14C70D5-DDAA-CA4C-A04E-718DEEB86C05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3DC06B-5B6B-2D45-80DB-7E984A06587A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37" name="이등변 삼각형 17">
            <a:extLst>
              <a:ext uri="{FF2B5EF4-FFF2-40B4-BE49-F238E27FC236}">
                <a16:creationId xmlns:a16="http://schemas.microsoft.com/office/drawing/2014/main" id="{B6C5A066-ABE1-3F4D-853C-55B787EECD4C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Page.5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8DB5944-DCCA-C148-9AB5-15218BE46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57" y="1268730"/>
            <a:ext cx="4320540" cy="4320540"/>
          </a:xfrm>
          <a:prstGeom prst="rect">
            <a:avLst/>
          </a:prstGeom>
        </p:spPr>
      </p:pic>
      <p:pic>
        <p:nvPicPr>
          <p:cNvPr id="15" name="그림 14" descr="검은색이(가) 표시된 사진&#10;&#10;자동 생성된 설명">
            <a:extLst>
              <a:ext uri="{FF2B5EF4-FFF2-40B4-BE49-F238E27FC236}">
                <a16:creationId xmlns:a16="http://schemas.microsoft.com/office/drawing/2014/main" id="{AEA9F234-4DD7-5142-AEBE-47FBF8C82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4" y="1268730"/>
            <a:ext cx="4320540" cy="43205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EA31B8-88D3-B74F-8E99-4EEF4F8CC3BE}"/>
              </a:ext>
            </a:extLst>
          </p:cNvPr>
          <p:cNvSpPr txBox="1"/>
          <p:nvPr/>
        </p:nvSpPr>
        <p:spPr>
          <a:xfrm>
            <a:off x="3941487" y="5730707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국내 무인 계산기 시장 규모는 꾸준히 증가하는 추세</a:t>
            </a: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D3202DCF-F17B-A147-9C0D-278C076A79D4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0B462-EADE-224E-89FD-2ABF8C0973AC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32" name="이등변 삼각형 17">
            <a:extLst>
              <a:ext uri="{FF2B5EF4-FFF2-40B4-BE49-F238E27FC236}">
                <a16:creationId xmlns:a16="http://schemas.microsoft.com/office/drawing/2014/main" id="{4531B836-F8BC-AF45-9CD8-CD1D58039C48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Page.6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6030623-C45A-8F41-AE38-F1D0AB0E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39" y="1267200"/>
            <a:ext cx="4323600" cy="432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666EA-D07A-5A44-91C8-737A84448E96}"/>
              </a:ext>
            </a:extLst>
          </p:cNvPr>
          <p:cNvSpPr txBox="1"/>
          <p:nvPr/>
        </p:nvSpPr>
        <p:spPr>
          <a:xfrm>
            <a:off x="3968654" y="5766760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최저임금 증가 이후 인건비 대비 비용적 효율성 증가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6286E3-E3C4-E04C-94DA-010D86392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55" y="1267200"/>
            <a:ext cx="4323600" cy="4323600"/>
          </a:xfrm>
          <a:prstGeom prst="rect">
            <a:avLst/>
          </a:prstGeom>
        </p:spPr>
      </p:pic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5E3F4C7F-3EBB-9F4B-9E5C-7661B907AA5A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E7A41-F56E-3144-B8FC-27496F33A074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0" name="이등변 삼각형 17">
            <a:extLst>
              <a:ext uri="{FF2B5EF4-FFF2-40B4-BE49-F238E27FC236}">
                <a16:creationId xmlns:a16="http://schemas.microsoft.com/office/drawing/2014/main" id="{EF6B059A-445F-8A48-826F-0D7DFE366773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2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Page.7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A31B8-88D3-B74F-8E99-4EEF4F8CC3BE}"/>
              </a:ext>
            </a:extLst>
          </p:cNvPr>
          <p:cNvSpPr txBox="1"/>
          <p:nvPr/>
        </p:nvSpPr>
        <p:spPr>
          <a:xfrm>
            <a:off x="4632004" y="5766759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소비자들 또한 비대면 서비스 선호</a:t>
            </a:r>
          </a:p>
        </p:txBody>
      </p:sp>
      <p:pic>
        <p:nvPicPr>
          <p:cNvPr id="11" name="그림 10" descr="게임이(가) 표시된 사진&#10;&#10;자동 생성된 설명">
            <a:extLst>
              <a:ext uri="{FF2B5EF4-FFF2-40B4-BE49-F238E27FC236}">
                <a16:creationId xmlns:a16="http://schemas.microsoft.com/office/drawing/2014/main" id="{A3BD4286-347C-164E-917A-6F3A3ABB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57" y="1388743"/>
            <a:ext cx="4080513" cy="4080513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1E6490-BAAA-A54D-9CE6-0F3947B8B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30" y="1388743"/>
            <a:ext cx="4080514" cy="4080514"/>
          </a:xfrm>
          <a:prstGeom prst="rect">
            <a:avLst/>
          </a:prstGeom>
        </p:spPr>
      </p:pic>
      <p:sp>
        <p:nvSpPr>
          <p:cNvPr id="20" name="모서리가 둥근 직사각형 10">
            <a:extLst>
              <a:ext uri="{FF2B5EF4-FFF2-40B4-BE49-F238E27FC236}">
                <a16:creationId xmlns:a16="http://schemas.microsoft.com/office/drawing/2014/main" id="{AD8BB7A7-ADC6-404A-88A6-F80BA19A072B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F80B6E-B968-544A-AEBC-EEB1E983375A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3" name="이등변 삼각형 17">
            <a:extLst>
              <a:ext uri="{FF2B5EF4-FFF2-40B4-BE49-F238E27FC236}">
                <a16:creationId xmlns:a16="http://schemas.microsoft.com/office/drawing/2014/main" id="{F50AED29-2699-A948-8069-B7503727C065}"/>
              </a:ext>
            </a:extLst>
          </p:cNvPr>
          <p:cNvSpPr/>
          <p:nvPr/>
        </p:nvSpPr>
        <p:spPr>
          <a:xfrm rot="5400000">
            <a:off x="240898" y="152479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1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Cart With Self-Scanner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4061327" y="-1296590"/>
            <a:ext cx="5419075" cy="10194735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7689849" y="536010"/>
            <a:ext cx="590550" cy="2069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A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Page.8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F460041B-099B-5840-8981-F877939A5659}"/>
              </a:ext>
            </a:extLst>
          </p:cNvPr>
          <p:cNvSpPr/>
          <p:nvPr/>
        </p:nvSpPr>
        <p:spPr>
          <a:xfrm rot="265922">
            <a:off x="2331720" y="1508760"/>
            <a:ext cx="8789670" cy="3897630"/>
          </a:xfrm>
          <a:prstGeom prst="cloud">
            <a:avLst/>
          </a:prstGeom>
          <a:solidFill>
            <a:srgbClr val="E6E8F5"/>
          </a:solidFill>
          <a:ln>
            <a:solidFill>
              <a:srgbClr val="E6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손수레, 게임, 농구, 빨간색이(가) 표시된 사진&#10;&#10;자동 생성된 설명">
            <a:extLst>
              <a:ext uri="{FF2B5EF4-FFF2-40B4-BE49-F238E27FC236}">
                <a16:creationId xmlns:a16="http://schemas.microsoft.com/office/drawing/2014/main" id="{30818185-467F-8345-BA60-92B8F851C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0" y="2444780"/>
            <a:ext cx="2946400" cy="1968500"/>
          </a:xfrm>
          <a:prstGeom prst="rect">
            <a:avLst/>
          </a:prstGeom>
        </p:spPr>
      </p:pic>
      <p:pic>
        <p:nvPicPr>
          <p:cNvPr id="11" name="그림 10" descr="앉아있는, 검은색, 빨간색, 테이블이(가) 표시된 사진&#10;&#10;자동 생성된 설명">
            <a:extLst>
              <a:ext uri="{FF2B5EF4-FFF2-40B4-BE49-F238E27FC236}">
                <a16:creationId xmlns:a16="http://schemas.microsoft.com/office/drawing/2014/main" id="{231D898A-5603-A142-B80B-D2897328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85" y="2579400"/>
            <a:ext cx="1699260" cy="1699260"/>
          </a:xfrm>
          <a:prstGeom prst="rect">
            <a:avLst/>
          </a:prstGeom>
        </p:spPr>
      </p:pic>
      <p:pic>
        <p:nvPicPr>
          <p:cNvPr id="14" name="그림 1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98490A1-6F56-F148-A2FC-646D3C332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25" y="3154075"/>
            <a:ext cx="549910" cy="549910"/>
          </a:xfrm>
          <a:prstGeom prst="rect">
            <a:avLst/>
          </a:prstGeom>
        </p:spPr>
      </p:pic>
      <p:pic>
        <p:nvPicPr>
          <p:cNvPr id="20" name="그림 19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2A4A156F-A4B8-4743-9A62-C0BFA0D71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9" y="3154075"/>
            <a:ext cx="549910" cy="549910"/>
          </a:xfrm>
          <a:prstGeom prst="rect">
            <a:avLst/>
          </a:prstGeom>
        </p:spPr>
      </p:pic>
      <p:pic>
        <p:nvPicPr>
          <p:cNvPr id="17" name="그림 16" descr="모니터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61205F9-2115-5746-9558-80AAE2DBE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64" y="2579400"/>
            <a:ext cx="1675739" cy="169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6ED4E-02D4-9449-A185-AF2559954E7E}"/>
              </a:ext>
            </a:extLst>
          </p:cNvPr>
          <p:cNvSpPr txBox="1"/>
          <p:nvPr/>
        </p:nvSpPr>
        <p:spPr>
          <a:xfrm>
            <a:off x="5554980" y="58816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제품 추가 설명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30790603-BEFD-9048-B8A0-113311DA7824}"/>
              </a:ext>
            </a:extLst>
          </p:cNvPr>
          <p:cNvSpPr/>
          <p:nvPr/>
        </p:nvSpPr>
        <p:spPr>
          <a:xfrm rot="16200000">
            <a:off x="-1535064" y="2923583"/>
            <a:ext cx="5419075" cy="1754391"/>
          </a:xfrm>
          <a:prstGeom prst="round2SameRect">
            <a:avLst>
              <a:gd name="adj1" fmla="val 7942"/>
              <a:gd name="adj2" fmla="val 0"/>
            </a:avLst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E7C69-930B-2D47-941B-1F6D4B36BB66}"/>
              </a:ext>
            </a:extLst>
          </p:cNvPr>
          <p:cNvSpPr txBox="1"/>
          <p:nvPr/>
        </p:nvSpPr>
        <p:spPr>
          <a:xfrm>
            <a:off x="351613" y="1091138"/>
            <a:ext cx="1700055" cy="40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개요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Marketability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제품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04040"/>
                </a:solidFill>
                <a:cs typeface="Aharoni" panose="02010803020104030203" pitchFamily="2" charset="-79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Design(UI/UX)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System</a:t>
            </a:r>
            <a:r>
              <a:rPr lang="ko-KR" altLang="en-US" sz="1100" dirty="0">
                <a:solidFill>
                  <a:srgbClr val="BEC4D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Structure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독창성</a:t>
            </a: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&amp;</a:t>
            </a:r>
            <a:r>
              <a:rPr lang="ko-KR" altLang="en-US" sz="1500" b="1" dirty="0">
                <a:solidFill>
                  <a:srgbClr val="BEC4D4"/>
                </a:solidFill>
                <a:cs typeface="Aharoni" panose="02010803020104030203" pitchFamily="2" charset="-79"/>
              </a:rPr>
              <a:t>파급효과</a:t>
            </a:r>
            <a:endParaRPr lang="en-US" altLang="ko-KR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BEC4D4"/>
                </a:solidFill>
                <a:cs typeface="Aharoni" panose="02010803020104030203" pitchFamily="2" charset="-79"/>
              </a:rPr>
              <a:t>Benefit</a:t>
            </a:r>
            <a:endParaRPr lang="ko-KR" altLang="en-US" sz="1100" dirty="0">
              <a:solidFill>
                <a:srgbClr val="BEC4D4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500" b="1" dirty="0">
                <a:solidFill>
                  <a:srgbClr val="BEC4D4"/>
                </a:solidFill>
                <a:cs typeface="Aharoni" panose="02010803020104030203" pitchFamily="2" charset="-79"/>
              </a:rPr>
              <a:t>Q&amp;A</a:t>
            </a:r>
            <a:endParaRPr lang="ko-KR" altLang="en-US" sz="1500" b="1" dirty="0">
              <a:solidFill>
                <a:srgbClr val="BEC4D4"/>
              </a:solidFill>
              <a:cs typeface="Aharoni" panose="02010803020104030203" pitchFamily="2" charset="-79"/>
            </a:endParaRPr>
          </a:p>
        </p:txBody>
      </p:sp>
      <p:sp>
        <p:nvSpPr>
          <p:cNvPr id="22" name="이등변 삼각형 17">
            <a:extLst>
              <a:ext uri="{FF2B5EF4-FFF2-40B4-BE49-F238E27FC236}">
                <a16:creationId xmlns:a16="http://schemas.microsoft.com/office/drawing/2014/main" id="{E30AE9FC-6D3A-D541-94AE-E385E12E29AC}"/>
              </a:ext>
            </a:extLst>
          </p:cNvPr>
          <p:cNvSpPr/>
          <p:nvPr/>
        </p:nvSpPr>
        <p:spPr>
          <a:xfrm rot="5400000">
            <a:off x="240898" y="2702080"/>
            <a:ext cx="105933" cy="91322"/>
          </a:xfrm>
          <a:prstGeom prst="triangle">
            <a:avLst/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984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643</Words>
  <Application>Microsoft Macintosh PowerPoint</Application>
  <PresentationFormat>와이드스크린</PresentationFormat>
  <Paragraphs>310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정의상</cp:lastModifiedBy>
  <cp:revision>23</cp:revision>
  <dcterms:created xsi:type="dcterms:W3CDTF">2019-08-02T03:24:46Z</dcterms:created>
  <dcterms:modified xsi:type="dcterms:W3CDTF">2019-11-04T17:38:55Z</dcterms:modified>
</cp:coreProperties>
</file>